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83" r:id="rId12"/>
    <p:sldId id="265" r:id="rId13"/>
    <p:sldId id="266" r:id="rId14"/>
    <p:sldId id="267" r:id="rId15"/>
    <p:sldId id="268" r:id="rId16"/>
    <p:sldId id="279" r:id="rId17"/>
    <p:sldId id="280" r:id="rId18"/>
    <p:sldId id="282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9EE20-9DAC-4EE3-939F-30C5B4DB2EC3}">
  <a:tblStyle styleId="{2329EE20-9DAC-4EE3-939F-30C5B4DB2EC3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213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1282046" y="1411356"/>
            <a:ext cx="8825658" cy="27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</a:t>
            </a:r>
            <a:br>
              <a:rPr lang="en-US" sz="4400" dirty="0"/>
            </a:br>
            <a:r>
              <a:rPr lang="en-US" sz="4400" dirty="0"/>
              <a:t>to </a:t>
            </a:r>
            <a:br>
              <a:rPr lang="en-US" sz="4400" dirty="0"/>
            </a:br>
            <a:r>
              <a:rPr lang="en-US" sz="4400" dirty="0"/>
              <a:t>Machine Learning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Hands-on for Classification and Clustering </a:t>
            </a:r>
            <a:r>
              <a:rPr lang="en-US" sz="4400" dirty="0"/>
              <a:t>) </a:t>
            </a:r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1282046" y="4754597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Naresh </a:t>
            </a:r>
            <a:r>
              <a:rPr lang="en-US"/>
              <a:t>and Upendra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0EA08-95C4-46D2-8EBB-EF56FB6CF0F3}"/>
              </a:ext>
            </a:extLst>
          </p:cNvPr>
          <p:cNvSpPr txBox="1"/>
          <p:nvPr/>
        </p:nvSpPr>
        <p:spPr>
          <a:xfrm flipH="1">
            <a:off x="589058" y="6387548"/>
            <a:ext cx="8561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Note: Slides gathered from internet and </a:t>
            </a:r>
            <a:r>
              <a:rPr lang="en-US" sz="1100">
                <a:solidFill>
                  <a:schemeClr val="bg1"/>
                </a:solidFill>
              </a:rPr>
              <a:t>adapted to </a:t>
            </a:r>
            <a:r>
              <a:rPr lang="en-US" sz="1100" dirty="0">
                <a:solidFill>
                  <a:schemeClr val="bg1"/>
                </a:solidFill>
              </a:rPr>
              <a:t>this talk.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Distance Function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6" name="Google Shape;236;p27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2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7688" y="647699"/>
            <a:ext cx="3422914" cy="324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40" name="Google Shape;240;p27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4410" y="4420716"/>
            <a:ext cx="5449471" cy="149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08CB7B2D-7D02-4940-A620-9166EA88E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38" y="2109048"/>
            <a:ext cx="4297638" cy="1928296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3F65543-2FFC-46F2-964C-61610369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340" y="1530326"/>
            <a:ext cx="4989443" cy="5125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415EA-5A4F-47B8-A1EB-866B9778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 vs Euclidean</a:t>
            </a:r>
          </a:p>
        </p:txBody>
      </p:sp>
    </p:spTree>
    <p:extLst>
      <p:ext uri="{BB962C8B-B14F-4D97-AF65-F5344CB8AC3E}">
        <p14:creationId xmlns:p14="http://schemas.microsoft.com/office/powerpoint/2010/main" val="224285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Metric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8" t="-8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 </a:t>
            </a:r>
            <a:endParaRPr dirty="0"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3682584" y="2872740"/>
          <a:ext cx="4826850" cy="1112550"/>
        </p:xfrm>
        <a:graphic>
          <a:graphicData uri="http://schemas.openxmlformats.org/drawingml/2006/table">
            <a:tbl>
              <a:tblPr firstRow="1" bandRow="1">
                <a:noFill/>
                <a:tableStyleId>{2329EE20-9DAC-4EE3-939F-30C5B4DB2EC3}</a:tableStyleId>
              </a:tblPr>
              <a:tblGrid>
                <a:gridCol w="16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8" name="Google Shape;248;p28"/>
          <p:cNvSpPr txBox="1"/>
          <p:nvPr/>
        </p:nvSpPr>
        <p:spPr>
          <a:xfrm rot="-5400000">
            <a:off x="2425427" y="3077458"/>
            <a:ext cx="16339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 label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5209081" y="4184930"/>
            <a:ext cx="20161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label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Memory &amp; Runtime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1104293" y="1783095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Storing the complete training data.  So, the memory needs grow linearly with the number of data points you provide for training.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All calculations happen during model inference. Hence, the scoring runtime scales linearly with the number of </a:t>
            </a:r>
            <a:r>
              <a:rPr lang="en-US" b="1" dirty="0"/>
              <a:t>data columns</a:t>
            </a:r>
            <a:r>
              <a:rPr lang="en-US" dirty="0"/>
              <a:t>  and the number of </a:t>
            </a:r>
            <a:r>
              <a:rPr lang="en-US" b="1" dirty="0"/>
              <a:t>training points</a:t>
            </a:r>
            <a:r>
              <a:rPr lang="en-US" dirty="0"/>
              <a:t>.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Very suitable for off-line tasks.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 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546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i="1" dirty="0"/>
              <a:t>k</a:t>
            </a:r>
            <a:r>
              <a:rPr lang="en-US" dirty="0"/>
              <a:t>-NN is a simple but effective classification procedure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Applies to multi-class classification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Decision surfaces are non-linear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Quality of predictions automatically improves with more training data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Only a single parameter, K. easily tuned by cross-validation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dirty="0"/>
              <a:t>Disadvantages: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May not scale well with the increase in data dimension (curse of dimensionality!)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Memory (we need to keep all the training examples)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classification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Iris Dataset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8161A8-CC4C-4A7E-830A-0866EE47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70" y="1555871"/>
            <a:ext cx="5249914" cy="3497036"/>
          </a:xfrm>
          <a:prstGeom prst="rect">
            <a:avLst/>
          </a:prstGeom>
        </p:spPr>
      </p:pic>
      <p:sp>
        <p:nvSpPr>
          <p:cNvPr id="6" name="Google Shape;261;p30">
            <a:extLst>
              <a:ext uri="{FF2B5EF4-FFF2-40B4-BE49-F238E27FC236}">
                <a16:creationId xmlns:a16="http://schemas.microsoft.com/office/drawing/2014/main" id="{8291FF04-1049-43E9-AAB2-D6DA28C44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556842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150 examples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4 features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length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length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3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9364-9B10-43D7-9D82-0AA5F819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88EF3-C694-43C4-A964-EF7D4CE8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Total: 1796</a:t>
            </a:r>
          </a:p>
          <a:p>
            <a:r>
              <a:rPr lang="en-US" dirty="0"/>
              <a:t>10 classes</a:t>
            </a:r>
          </a:p>
          <a:p>
            <a:r>
              <a:rPr lang="en-US" dirty="0"/>
              <a:t>Each image 8*8 size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BB17198-0BF7-4DEF-8C20-13A5D15B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74" y="1937298"/>
            <a:ext cx="7545519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7A73-0710-4F82-B200-032AE045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43C2-3355-4310-A6A8-1609A3B87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photo, different, many, various&#10;&#10;Description automatically generated">
            <a:extLst>
              <a:ext uri="{FF2B5EF4-FFF2-40B4-BE49-F238E27FC236}">
                <a16:creationId xmlns:a16="http://schemas.microsoft.com/office/drawing/2014/main" id="{8892934A-907D-4DBB-9D49-26A3CB8C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05" y="2006254"/>
            <a:ext cx="100012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7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933816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933929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9430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886200" lvl="8" indent="-157479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2455634" y="2122072"/>
            <a:ext cx="6688366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60" name="Google Shape;160;p20"/>
          <p:cNvSpPr txBox="1"/>
          <p:nvPr/>
        </p:nvSpPr>
        <p:spPr>
          <a:xfrm>
            <a:off x="1023970" y="2746880"/>
            <a:ext cx="494083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+  labels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Classification, Regression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928877" y="2671339"/>
            <a:ext cx="494083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Un-Supervised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Clustering , Dimensionality Reduction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2455634" y="2151527"/>
            <a:ext cx="0" cy="5198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63" name="Google Shape;163;p20"/>
          <p:cNvCxnSpPr/>
          <p:nvPr/>
        </p:nvCxnSpPr>
        <p:spPr>
          <a:xfrm>
            <a:off x="9144000" y="2122072"/>
            <a:ext cx="0" cy="4801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1"/>
          </p:nvPr>
        </p:nvSpPr>
        <p:spPr>
          <a:xfrm>
            <a:off x="989352" y="1853248"/>
            <a:ext cx="9060502" cy="439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Requires data, but no labels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Detect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Group emails or search results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Customer shopping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Regions of images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Useful when don’t know what you’re looking for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Basic idea: group together similar instances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104293" y="1348380"/>
            <a:ext cx="8946541" cy="490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Given a set of examples (</a:t>
            </a:r>
            <a:r>
              <a:rPr lang="en-US" b="1"/>
              <a:t>x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b="1"/>
              <a:t>x</a:t>
            </a:r>
            <a:r>
              <a:rPr lang="en-US" baseline="-25000"/>
              <a:t>2</a:t>
            </a:r>
            <a:r>
              <a:rPr lang="en-US"/>
              <a:t>, …, </a:t>
            </a:r>
            <a:r>
              <a:rPr lang="en-US" b="1"/>
              <a:t>x</a:t>
            </a:r>
            <a:r>
              <a:rPr lang="en-US" i="1" baseline="-25000"/>
              <a:t>n</a:t>
            </a:r>
            <a:r>
              <a:rPr lang="en-US"/>
              <a:t>), where each examples is a </a:t>
            </a:r>
            <a:r>
              <a:rPr lang="en-US" i="1"/>
              <a:t>d</a:t>
            </a:r>
            <a:r>
              <a:rPr lang="en-US"/>
              <a:t>-dimensional real vector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i="1"/>
              <a:t>K</a:t>
            </a:r>
            <a:r>
              <a:rPr lang="en-US"/>
              <a:t>-means clustering aims to partition the </a:t>
            </a:r>
            <a:r>
              <a:rPr lang="en-US" i="1"/>
              <a:t>n</a:t>
            </a:r>
            <a:r>
              <a:rPr lang="en-US"/>
              <a:t> observations into </a:t>
            </a:r>
            <a:r>
              <a:rPr lang="en-US" i="1"/>
              <a:t>k</a:t>
            </a:r>
            <a:r>
              <a:rPr lang="en-US"/>
              <a:t> (≤ </a:t>
            </a:r>
            <a:r>
              <a:rPr lang="en-US" i="1"/>
              <a:t>n</a:t>
            </a:r>
            <a:r>
              <a:rPr lang="en-US"/>
              <a:t>) sets </a:t>
            </a:r>
            <a:r>
              <a:rPr lang="en-US" b="1"/>
              <a:t>S</a:t>
            </a:r>
            <a:r>
              <a:rPr lang="en-US"/>
              <a:t> = {</a:t>
            </a:r>
            <a:r>
              <a:rPr lang="en-US" i="1"/>
              <a:t>S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i="1"/>
              <a:t>S</a:t>
            </a:r>
            <a:r>
              <a:rPr lang="en-US" baseline="-25000"/>
              <a:t>2</a:t>
            </a:r>
            <a:r>
              <a:rPr lang="en-US"/>
              <a:t>, …, </a:t>
            </a:r>
            <a:r>
              <a:rPr lang="en-US" i="1"/>
              <a:t>S</a:t>
            </a:r>
            <a:r>
              <a:rPr lang="en-US" i="1" baseline="-25000"/>
              <a:t>k</a:t>
            </a:r>
            <a:r>
              <a:rPr lang="en-US"/>
              <a:t>} so as to minimize the within-cluster sum of squares (WCSS)</a:t>
            </a: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Minimize the WCSS (inter) and maximize (intra) BCSS (between-cluster sum of squares)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3317" y="3706385"/>
            <a:ext cx="6333345" cy="94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1028361" y="176061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 b="1"/>
              <a:t>An iterative clustering algorithm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Initialize: Pick K random points as cluster centers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Alternate: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Assign data points to closest cluster center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Change the cluster center to the average of its assigned points </a:t>
            </a:r>
            <a:endParaRPr/>
          </a:p>
          <a:p>
            <a:pPr marL="40005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40005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 Stop when no pointsʼ assignments change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 (4)</a:t>
            </a:r>
            <a:endParaRPr/>
          </a:p>
        </p:txBody>
      </p:sp>
      <p:pic>
        <p:nvPicPr>
          <p:cNvPr id="298" name="Google Shape;298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51297" y="1932717"/>
            <a:ext cx="5594349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Methods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Clustering analysis doesn’t have a solid evaluation metric, as there is no ground truth data.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Most popular evaluation methods: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Elbow method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Silhouette analysis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706072" y="167905"/>
            <a:ext cx="9404723" cy="118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Elbow method</a:t>
            </a:r>
            <a:endParaRPr/>
          </a:p>
        </p:txBody>
      </p:sp>
      <p:pic>
        <p:nvPicPr>
          <p:cNvPr id="310" name="Google Shape;310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8524" y="2412749"/>
            <a:ext cx="6228491" cy="3878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86985" y="1349115"/>
            <a:ext cx="94812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us to find what a good </a:t>
            </a:r>
            <a:r>
              <a:rPr lang="en-US" sz="18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be based on the sum of squared distance (SSE) between data points and their assigned clusters’ centroids.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Silhouette analysis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719528" y="1768840"/>
            <a:ext cx="9473783" cy="4479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56" t="-6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 K-Means</a:t>
            </a: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1035856" y="1853248"/>
            <a:ext cx="8946541" cy="461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Advantages</a:t>
            </a:r>
            <a:endParaRPr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Easy to use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Need to know K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May need to scale data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Good initial method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Local optima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No guarantee of optimal solution</a:t>
            </a:r>
            <a:endParaRPr/>
          </a:p>
          <a:p>
            <a:pPr marL="457200" lvl="1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Repeat with different starting values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dataset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Supervised Learning 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331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 dataset is provided  with </a:t>
            </a:r>
            <a:r>
              <a:rPr lang="en-US" i="1" dirty="0"/>
              <a:t>n</a:t>
            </a:r>
            <a:r>
              <a:rPr lang="en-US" dirty="0"/>
              <a:t> data points and corresponding labels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       {(X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), ……, (X</a:t>
            </a:r>
            <a:r>
              <a:rPr lang="en-US" baseline="-25000" dirty="0"/>
              <a:t>n</a:t>
            </a:r>
            <a:r>
              <a:rPr lang="en-US" dirty="0"/>
              <a:t>, y</a:t>
            </a:r>
            <a:r>
              <a:rPr lang="en-US" baseline="-25000" dirty="0"/>
              <a:t>n</a:t>
            </a:r>
            <a:r>
              <a:rPr lang="en-US" dirty="0"/>
              <a:t>)}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The goal here is to find a function , </a:t>
            </a:r>
            <a:r>
              <a:rPr lang="en-US" i="1" dirty="0"/>
              <a:t>f  </a:t>
            </a:r>
            <a:r>
              <a:rPr lang="en-US" dirty="0"/>
              <a:t>which gives an output for a new example: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dirty="0" err="1"/>
              <a:t>y|X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70964" y="144367"/>
            <a:ext cx="9404723" cy="6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Supervised Learning Pipeline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155227" y="1320469"/>
            <a:ext cx="1336430" cy="52623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Data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2991101" y="1185734"/>
            <a:ext cx="1661746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155227" y="2175812"/>
            <a:ext cx="1199188" cy="46516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Labels</a:t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805258" y="4053762"/>
            <a:ext cx="9991696" cy="437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0" name="Google Shape;180;p22"/>
          <p:cNvSpPr/>
          <p:nvPr/>
        </p:nvSpPr>
        <p:spPr>
          <a:xfrm>
            <a:off x="2693470" y="4803788"/>
            <a:ext cx="1440414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Example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4652847" y="4652800"/>
            <a:ext cx="1732084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152293" y="1022130"/>
            <a:ext cx="1925516" cy="160454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ML Algorithm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027776" y="1470513"/>
            <a:ext cx="1847911" cy="677008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Evaluate Classifier on Validation Data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8064408" y="2580497"/>
            <a:ext cx="1847911" cy="1141521"/>
          </a:xfrm>
          <a:prstGeom prst="flowChartDecision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accuracy achieved or Best Model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285585" y="4429276"/>
            <a:ext cx="2036885" cy="1266967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Classification Model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95654" y="4299048"/>
            <a:ext cx="1311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531909" y="769191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9671538" y="4729820"/>
            <a:ext cx="1537967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label and Score</a:t>
            </a:r>
            <a:endParaRPr/>
          </a:p>
        </p:txBody>
      </p:sp>
      <p:cxnSp>
        <p:nvCxnSpPr>
          <p:cNvPr id="189" name="Google Shape;189;p22"/>
          <p:cNvCxnSpPr>
            <a:stCxn id="176" idx="3"/>
            <a:endCxn id="177" idx="1"/>
          </p:cNvCxnSpPr>
          <p:nvPr/>
        </p:nvCxnSpPr>
        <p:spPr>
          <a:xfrm>
            <a:off x="2491657" y="1583587"/>
            <a:ext cx="4995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0" name="Google Shape;190;p22"/>
          <p:cNvCxnSpPr/>
          <p:nvPr/>
        </p:nvCxnSpPr>
        <p:spPr>
          <a:xfrm rot="10800000" flipH="1">
            <a:off x="4652847" y="1583586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1" name="Google Shape;191;p22"/>
          <p:cNvCxnSpPr>
            <a:endCxn id="183" idx="1"/>
          </p:cNvCxnSpPr>
          <p:nvPr/>
        </p:nvCxnSpPr>
        <p:spPr>
          <a:xfrm>
            <a:off x="7077676" y="1809017"/>
            <a:ext cx="9501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2" name="Google Shape;192;p22"/>
          <p:cNvCxnSpPr>
            <a:stCxn id="178" idx="3"/>
          </p:cNvCxnSpPr>
          <p:nvPr/>
        </p:nvCxnSpPr>
        <p:spPr>
          <a:xfrm>
            <a:off x="2354415" y="2408393"/>
            <a:ext cx="2797800" cy="102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3" name="Google Shape;193;p22"/>
          <p:cNvCxnSpPr/>
          <p:nvPr/>
        </p:nvCxnSpPr>
        <p:spPr>
          <a:xfrm rot="10800000" flipH="1">
            <a:off x="4153403" y="5074919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4" name="Google Shape;194;p22"/>
          <p:cNvCxnSpPr>
            <a:stCxn id="181" idx="3"/>
            <a:endCxn id="185" idx="1"/>
          </p:cNvCxnSpPr>
          <p:nvPr/>
        </p:nvCxnSpPr>
        <p:spPr>
          <a:xfrm>
            <a:off x="6384931" y="5050652"/>
            <a:ext cx="900600" cy="120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5" name="Google Shape;195;p22"/>
          <p:cNvCxnSpPr/>
          <p:nvPr/>
        </p:nvCxnSpPr>
        <p:spPr>
          <a:xfrm>
            <a:off x="9319844" y="5069316"/>
            <a:ext cx="351694" cy="5603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6" name="Google Shape;196;p22"/>
          <p:cNvCxnSpPr>
            <a:stCxn id="184" idx="1"/>
            <a:endCxn id="177" idx="2"/>
          </p:cNvCxnSpPr>
          <p:nvPr/>
        </p:nvCxnSpPr>
        <p:spPr>
          <a:xfrm rot="10800000">
            <a:off x="3822108" y="1981558"/>
            <a:ext cx="4242300" cy="1169700"/>
          </a:xfrm>
          <a:prstGeom prst="bentConnector2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97" name="Google Shape;197;p22"/>
          <p:cNvSpPr/>
          <p:nvPr/>
        </p:nvSpPr>
        <p:spPr>
          <a:xfrm>
            <a:off x="5235484" y="2781625"/>
            <a:ext cx="1608992" cy="874286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the config of feature generation and model parameters </a:t>
            </a:r>
            <a:endParaRPr/>
          </a:p>
        </p:txBody>
      </p:sp>
      <p:cxnSp>
        <p:nvCxnSpPr>
          <p:cNvPr id="198" name="Google Shape;198;p22"/>
          <p:cNvCxnSpPr>
            <a:endCxn id="184" idx="0"/>
          </p:cNvCxnSpPr>
          <p:nvPr/>
        </p:nvCxnSpPr>
        <p:spPr>
          <a:xfrm>
            <a:off x="8976963" y="2175797"/>
            <a:ext cx="11400" cy="4047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9" name="Google Shape;199;p22"/>
          <p:cNvCxnSpPr>
            <a:stCxn id="184" idx="3"/>
            <a:endCxn id="185" idx="0"/>
          </p:cNvCxnSpPr>
          <p:nvPr/>
        </p:nvCxnSpPr>
        <p:spPr>
          <a:xfrm flipH="1">
            <a:off x="8304019" y="3151258"/>
            <a:ext cx="1608300" cy="1278000"/>
          </a:xfrm>
          <a:prstGeom prst="bentConnector4">
            <a:avLst>
              <a:gd name="adj1" fmla="val -14214"/>
              <a:gd name="adj2" fmla="val 55820"/>
            </a:avLst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200" name="Google Shape;200;p22"/>
          <p:cNvSpPr txBox="1"/>
          <p:nvPr/>
        </p:nvSpPr>
        <p:spPr>
          <a:xfrm>
            <a:off x="10151939" y="3129593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297034" y="2850622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5AEC-40F2-4CE4-8E58-BCB78F1F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6E2C1-A195-49B5-BDA3-FCBA01044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k-Nearest Neighbors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Feed Forward Neural Network</a:t>
            </a:r>
          </a:p>
          <a:p>
            <a:r>
              <a:rPr lang="en-US" dirty="0"/>
              <a:t>Random Forest Classifier </a:t>
            </a:r>
          </a:p>
          <a:p>
            <a:r>
              <a:rPr lang="en-US" dirty="0"/>
              <a:t>Gradient Boosting, etc.</a:t>
            </a:r>
          </a:p>
          <a:p>
            <a:r>
              <a:rPr lang="en-US" dirty="0"/>
              <a:t>Deep learning-based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4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99311" y="1440902"/>
            <a:ext cx="6254022" cy="379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K-Nearest Neighbors is one of the most famous classification algorithms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simple and accurate.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there in statistics world for quite some years under non-parametric techniques.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Assumption: Similar things exists in proximity!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800" y="1440902"/>
            <a:ext cx="5594703" cy="46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18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569626" y="1991235"/>
            <a:ext cx="435464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Given: {Data, class labels}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What’s the label for new data point?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Calculate distance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closest neighbors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Vote for labels (Max Rule)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4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17351" y="1683534"/>
            <a:ext cx="5878285" cy="445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pic>
        <p:nvPicPr>
          <p:cNvPr id="223" name="Google Shape;223;p25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97849" y="1417690"/>
            <a:ext cx="7738261" cy="528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Tuning k value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013371" y="1663173"/>
            <a:ext cx="9307357" cy="453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b="1" i="1"/>
              <a:t>k</a:t>
            </a:r>
            <a:r>
              <a:rPr lang="en-US"/>
              <a:t> is  a controlling variable for the prediction model.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 large </a:t>
            </a:r>
            <a:r>
              <a:rPr lang="en-US" b="1" i="1"/>
              <a:t>k</a:t>
            </a:r>
            <a:r>
              <a:rPr lang="en-US" i="1"/>
              <a:t> </a:t>
            </a:r>
            <a:r>
              <a:rPr lang="en-US"/>
              <a:t>value is more precise as it reduces the overall noise 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Range: 1 and  ~10% of training data set size!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Cross-validation :  Use an independent dataset to validate the </a:t>
            </a:r>
            <a:r>
              <a:rPr lang="en-US" b="1" i="1"/>
              <a:t>k</a:t>
            </a:r>
            <a:r>
              <a:rPr lang="en-US"/>
              <a:t> value.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Generally, an odd number is chosen if the number of classes is even.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762</Words>
  <Application>Microsoft Office PowerPoint</Application>
  <PresentationFormat>Widescreen</PresentationFormat>
  <Paragraphs>202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Century Gothic</vt:lpstr>
      <vt:lpstr>Noto Sans Symbols</vt:lpstr>
      <vt:lpstr>Calibri</vt:lpstr>
      <vt:lpstr>Arial</vt:lpstr>
      <vt:lpstr>Ion</vt:lpstr>
      <vt:lpstr>  Introduction  to  Machine Learning (Hands-on for Classification and Clustering ) </vt:lpstr>
      <vt:lpstr>Types of Machine Learning</vt:lpstr>
      <vt:lpstr>Supervised Learning </vt:lpstr>
      <vt:lpstr>Supervised Learning Pipeline</vt:lpstr>
      <vt:lpstr>Supervised learning algorithms</vt:lpstr>
      <vt:lpstr>k-NN</vt:lpstr>
      <vt:lpstr>How k-NN works</vt:lpstr>
      <vt:lpstr>How k-NN works</vt:lpstr>
      <vt:lpstr>Tuning k value</vt:lpstr>
      <vt:lpstr>Distance Function</vt:lpstr>
      <vt:lpstr>Manhattan vs Euclidean</vt:lpstr>
      <vt:lpstr>Evaluation Metric</vt:lpstr>
      <vt:lpstr>Memory &amp; Runtime</vt:lpstr>
      <vt:lpstr>k-NN </vt:lpstr>
      <vt:lpstr>Hands-on</vt:lpstr>
      <vt:lpstr>Iris Dataset</vt:lpstr>
      <vt:lpstr>Digits dataset</vt:lpstr>
      <vt:lpstr>CIFAR10</vt:lpstr>
      <vt:lpstr>Unsupervised Learning</vt:lpstr>
      <vt:lpstr>Clustering</vt:lpstr>
      <vt:lpstr>K-Means</vt:lpstr>
      <vt:lpstr>K-Means</vt:lpstr>
      <vt:lpstr>K-Means (4)</vt:lpstr>
      <vt:lpstr>Evaluation Methods</vt:lpstr>
      <vt:lpstr>Elbow method</vt:lpstr>
      <vt:lpstr>Silhouette analysis</vt:lpstr>
      <vt:lpstr> K-Means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 to  Machine Learning </dc:title>
  <cp:lastModifiedBy>Annam Naresh</cp:lastModifiedBy>
  <cp:revision>34</cp:revision>
  <dcterms:modified xsi:type="dcterms:W3CDTF">2021-03-25T02:57:15Z</dcterms:modified>
</cp:coreProperties>
</file>